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66D52F-89B7-47FB-A5CF-E46495221A39}"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5E135-E447-46B5-8008-421EF98761EC}" type="slidenum">
              <a:rPr lang="en-US" smtClean="0"/>
              <a:t>‹#›</a:t>
            </a:fld>
            <a:endParaRPr lang="en-US"/>
          </a:p>
        </p:txBody>
      </p:sp>
    </p:spTree>
    <p:extLst>
      <p:ext uri="{BB962C8B-B14F-4D97-AF65-F5344CB8AC3E}">
        <p14:creationId xmlns:p14="http://schemas.microsoft.com/office/powerpoint/2010/main" val="228757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66D52F-89B7-47FB-A5CF-E46495221A39}"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5E135-E447-46B5-8008-421EF98761EC}" type="slidenum">
              <a:rPr lang="en-US" smtClean="0"/>
              <a:t>‹#›</a:t>
            </a:fld>
            <a:endParaRPr lang="en-US"/>
          </a:p>
        </p:txBody>
      </p:sp>
    </p:spTree>
    <p:extLst>
      <p:ext uri="{BB962C8B-B14F-4D97-AF65-F5344CB8AC3E}">
        <p14:creationId xmlns:p14="http://schemas.microsoft.com/office/powerpoint/2010/main" val="212322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66D52F-89B7-47FB-A5CF-E46495221A39}"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5E135-E447-46B5-8008-421EF98761EC}" type="slidenum">
              <a:rPr lang="en-US" smtClean="0"/>
              <a:t>‹#›</a:t>
            </a:fld>
            <a:endParaRPr lang="en-US"/>
          </a:p>
        </p:txBody>
      </p:sp>
    </p:spTree>
    <p:extLst>
      <p:ext uri="{BB962C8B-B14F-4D97-AF65-F5344CB8AC3E}">
        <p14:creationId xmlns:p14="http://schemas.microsoft.com/office/powerpoint/2010/main" val="1785132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66D52F-89B7-47FB-A5CF-E46495221A39}"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5E135-E447-46B5-8008-421EF98761EC}" type="slidenum">
              <a:rPr lang="en-US" smtClean="0"/>
              <a:t>‹#›</a:t>
            </a:fld>
            <a:endParaRPr lang="en-US"/>
          </a:p>
        </p:txBody>
      </p:sp>
    </p:spTree>
    <p:extLst>
      <p:ext uri="{BB962C8B-B14F-4D97-AF65-F5344CB8AC3E}">
        <p14:creationId xmlns:p14="http://schemas.microsoft.com/office/powerpoint/2010/main" val="2702605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66D52F-89B7-47FB-A5CF-E46495221A39}"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5E135-E447-46B5-8008-421EF98761EC}" type="slidenum">
              <a:rPr lang="en-US" smtClean="0"/>
              <a:t>‹#›</a:t>
            </a:fld>
            <a:endParaRPr lang="en-US"/>
          </a:p>
        </p:txBody>
      </p:sp>
    </p:spTree>
    <p:extLst>
      <p:ext uri="{BB962C8B-B14F-4D97-AF65-F5344CB8AC3E}">
        <p14:creationId xmlns:p14="http://schemas.microsoft.com/office/powerpoint/2010/main" val="3858250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66D52F-89B7-47FB-A5CF-E46495221A39}"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5E135-E447-46B5-8008-421EF98761EC}" type="slidenum">
              <a:rPr lang="en-US" smtClean="0"/>
              <a:t>‹#›</a:t>
            </a:fld>
            <a:endParaRPr lang="en-US"/>
          </a:p>
        </p:txBody>
      </p:sp>
    </p:spTree>
    <p:extLst>
      <p:ext uri="{BB962C8B-B14F-4D97-AF65-F5344CB8AC3E}">
        <p14:creationId xmlns:p14="http://schemas.microsoft.com/office/powerpoint/2010/main" val="1450572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66D52F-89B7-47FB-A5CF-E46495221A39}" type="datetimeFigureOut">
              <a:rPr lang="en-US" smtClean="0"/>
              <a:t>10/10/2020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45E135-E447-46B5-8008-421EF98761EC}" type="slidenum">
              <a:rPr lang="en-US" smtClean="0"/>
              <a:t>‹#›</a:t>
            </a:fld>
            <a:endParaRPr lang="en-US"/>
          </a:p>
        </p:txBody>
      </p:sp>
    </p:spTree>
    <p:extLst>
      <p:ext uri="{BB962C8B-B14F-4D97-AF65-F5344CB8AC3E}">
        <p14:creationId xmlns:p14="http://schemas.microsoft.com/office/powerpoint/2010/main" val="84128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66D52F-89B7-47FB-A5CF-E46495221A39}" type="datetimeFigureOut">
              <a:rPr lang="en-US" smtClean="0"/>
              <a:t>10/10/2020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45E135-E447-46B5-8008-421EF98761EC}" type="slidenum">
              <a:rPr lang="en-US" smtClean="0"/>
              <a:t>‹#›</a:t>
            </a:fld>
            <a:endParaRPr lang="en-US"/>
          </a:p>
        </p:txBody>
      </p:sp>
    </p:spTree>
    <p:extLst>
      <p:ext uri="{BB962C8B-B14F-4D97-AF65-F5344CB8AC3E}">
        <p14:creationId xmlns:p14="http://schemas.microsoft.com/office/powerpoint/2010/main" val="780530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66D52F-89B7-47FB-A5CF-E46495221A39}" type="datetimeFigureOut">
              <a:rPr lang="en-US" smtClean="0"/>
              <a:t>10/10/2020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45E135-E447-46B5-8008-421EF98761EC}" type="slidenum">
              <a:rPr lang="en-US" smtClean="0"/>
              <a:t>‹#›</a:t>
            </a:fld>
            <a:endParaRPr lang="en-US"/>
          </a:p>
        </p:txBody>
      </p:sp>
    </p:spTree>
    <p:extLst>
      <p:ext uri="{BB962C8B-B14F-4D97-AF65-F5344CB8AC3E}">
        <p14:creationId xmlns:p14="http://schemas.microsoft.com/office/powerpoint/2010/main" val="26721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66D52F-89B7-47FB-A5CF-E46495221A39}"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5E135-E447-46B5-8008-421EF98761EC}" type="slidenum">
              <a:rPr lang="en-US" smtClean="0"/>
              <a:t>‹#›</a:t>
            </a:fld>
            <a:endParaRPr lang="en-US"/>
          </a:p>
        </p:txBody>
      </p:sp>
    </p:spTree>
    <p:extLst>
      <p:ext uri="{BB962C8B-B14F-4D97-AF65-F5344CB8AC3E}">
        <p14:creationId xmlns:p14="http://schemas.microsoft.com/office/powerpoint/2010/main" val="273548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66D52F-89B7-47FB-A5CF-E46495221A39}"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5E135-E447-46B5-8008-421EF98761EC}" type="slidenum">
              <a:rPr lang="en-US" smtClean="0"/>
              <a:t>‹#›</a:t>
            </a:fld>
            <a:endParaRPr lang="en-US"/>
          </a:p>
        </p:txBody>
      </p:sp>
    </p:spTree>
    <p:extLst>
      <p:ext uri="{BB962C8B-B14F-4D97-AF65-F5344CB8AC3E}">
        <p14:creationId xmlns:p14="http://schemas.microsoft.com/office/powerpoint/2010/main" val="3307478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66D52F-89B7-47FB-A5CF-E46495221A39}" type="datetimeFigureOut">
              <a:rPr lang="en-US" smtClean="0"/>
              <a:t>10/10/2020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5E135-E447-46B5-8008-421EF98761EC}" type="slidenum">
              <a:rPr lang="en-US" smtClean="0"/>
              <a:t>‹#›</a:t>
            </a:fld>
            <a:endParaRPr lang="en-US"/>
          </a:p>
        </p:txBody>
      </p:sp>
    </p:spTree>
    <p:extLst>
      <p:ext uri="{BB962C8B-B14F-4D97-AF65-F5344CB8AC3E}">
        <p14:creationId xmlns:p14="http://schemas.microsoft.com/office/powerpoint/2010/main" val="1827349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449637"/>
          </a:xfrm>
        </p:spPr>
        <p:txBody>
          <a:bodyPr>
            <a:normAutofit/>
          </a:bodyPr>
          <a:lstStyle/>
          <a:p>
            <a:r>
              <a:rPr lang="en-US" dirty="0" smtClean="0"/>
              <a:t>Instrumentation</a:t>
            </a:r>
            <a:br>
              <a:rPr lang="en-US" dirty="0" smtClean="0"/>
            </a:br>
            <a:r>
              <a:rPr lang="en-US" dirty="0" smtClean="0"/>
              <a:t/>
            </a:r>
            <a:br>
              <a:rPr lang="en-US" dirty="0" smtClean="0"/>
            </a:br>
            <a:r>
              <a:rPr lang="en-US" sz="3600" b="1" dirty="0" smtClean="0"/>
              <a:t>Tutorial 1</a:t>
            </a:r>
            <a:r>
              <a:rPr lang="en-US" b="1" dirty="0" smtClean="0"/>
              <a:t/>
            </a:r>
            <a:br>
              <a:rPr lang="en-US" b="1" dirty="0" smtClean="0"/>
            </a:br>
            <a:r>
              <a:rPr lang="en-US" sz="3600" b="1" dirty="0" smtClean="0"/>
              <a:t>Topic: </a:t>
            </a:r>
            <a:r>
              <a:rPr lang="en-US" sz="3200" b="1" dirty="0" smtClean="0"/>
              <a:t>Measurement and Errors</a:t>
            </a:r>
            <a:endParaRPr lang="en-US" sz="3200" b="1" dirty="0"/>
          </a:p>
        </p:txBody>
      </p:sp>
      <p:sp>
        <p:nvSpPr>
          <p:cNvPr id="3" name="Subtitle 2"/>
          <p:cNvSpPr>
            <a:spLocks noGrp="1"/>
          </p:cNvSpPr>
          <p:nvPr>
            <p:ph type="subTitle" idx="1"/>
          </p:nvPr>
        </p:nvSpPr>
        <p:spPr>
          <a:xfrm>
            <a:off x="1524000" y="4571999"/>
            <a:ext cx="9144000" cy="1655762"/>
          </a:xfrm>
        </p:spPr>
        <p:txBody>
          <a:bodyPr/>
          <a:lstStyle/>
          <a:p>
            <a:endParaRPr lang="en-US" dirty="0" smtClean="0"/>
          </a:p>
          <a:p>
            <a:endParaRPr lang="en-US" dirty="0"/>
          </a:p>
        </p:txBody>
      </p:sp>
    </p:spTree>
    <p:extLst>
      <p:ext uri="{BB962C8B-B14F-4D97-AF65-F5344CB8AC3E}">
        <p14:creationId xmlns:p14="http://schemas.microsoft.com/office/powerpoint/2010/main" val="24071580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Solution:</a:t>
            </a:r>
            <a:endParaRPr lang="en-US" sz="3200" b="1" dirty="0"/>
          </a:p>
        </p:txBody>
      </p:sp>
      <p:sp>
        <p:nvSpPr>
          <p:cNvPr id="5" name="Content Placeholder 4"/>
          <p:cNvSpPr>
            <a:spLocks noGrp="1"/>
          </p:cNvSpPr>
          <p:nvPr>
            <p:ph idx="1"/>
          </p:nvPr>
        </p:nvSpPr>
        <p:spPr/>
        <p:txBody>
          <a:bodyPr/>
          <a:lstStyle/>
          <a:p>
            <a:pPr marL="0" indent="0">
              <a:buNone/>
            </a:pPr>
            <a:r>
              <a:rPr lang="en-US" dirty="0" smtClean="0"/>
              <a:t>a) Let us reduce the circuit in to equivalent </a:t>
            </a:r>
            <a:r>
              <a:rPr lang="en-US" dirty="0" err="1" smtClean="0"/>
              <a:t>Thevenin’s</a:t>
            </a:r>
            <a:r>
              <a:rPr lang="en-US" dirty="0" smtClean="0"/>
              <a:t> source:</a:t>
            </a:r>
            <a:endParaRPr lang="en-US" dirty="0"/>
          </a:p>
        </p:txBody>
      </p:sp>
      <p:pic>
        <p:nvPicPr>
          <p:cNvPr id="6" name="Picture 5"/>
          <p:cNvPicPr>
            <a:picLocks noChangeAspect="1"/>
          </p:cNvPicPr>
          <p:nvPr/>
        </p:nvPicPr>
        <p:blipFill>
          <a:blip r:embed="rId2"/>
          <a:stretch>
            <a:fillRect/>
          </a:stretch>
        </p:blipFill>
        <p:spPr>
          <a:xfrm>
            <a:off x="838200" y="2424250"/>
            <a:ext cx="8360715" cy="3887650"/>
          </a:xfrm>
          <a:prstGeom prst="rect">
            <a:avLst/>
          </a:prstGeom>
        </p:spPr>
      </p:pic>
    </p:spTree>
    <p:extLst>
      <p:ext uri="{BB962C8B-B14F-4D97-AF65-F5344CB8AC3E}">
        <p14:creationId xmlns:p14="http://schemas.microsoft.com/office/powerpoint/2010/main" val="2129786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normAutofit/>
          </a:bodyPr>
          <a:lstStyle/>
          <a:p>
            <a:r>
              <a:rPr lang="en-US" sz="2800" b="1" dirty="0" smtClean="0"/>
              <a:t>The </a:t>
            </a:r>
            <a:r>
              <a:rPr lang="en-US" sz="2800" b="1" dirty="0" err="1" smtClean="0"/>
              <a:t>Thevenin’s</a:t>
            </a:r>
            <a:r>
              <a:rPr lang="en-US" sz="2800" b="1" dirty="0" smtClean="0"/>
              <a:t> equivalent circuit is shown below:</a:t>
            </a:r>
            <a:endParaRPr lang="en-US" sz="2800" b="1" dirty="0"/>
          </a:p>
        </p:txBody>
      </p:sp>
      <p:pic>
        <p:nvPicPr>
          <p:cNvPr id="4" name="Content Placeholder 3"/>
          <p:cNvPicPr>
            <a:picLocks noGrp="1" noChangeAspect="1"/>
          </p:cNvPicPr>
          <p:nvPr>
            <p:ph idx="1"/>
          </p:nvPr>
        </p:nvPicPr>
        <p:blipFill>
          <a:blip r:embed="rId2"/>
          <a:stretch>
            <a:fillRect/>
          </a:stretch>
        </p:blipFill>
        <p:spPr>
          <a:xfrm>
            <a:off x="1182757" y="1679181"/>
            <a:ext cx="6848061" cy="2401664"/>
          </a:xfrm>
          <a:prstGeom prst="rect">
            <a:avLst/>
          </a:prstGeom>
        </p:spPr>
      </p:pic>
      <p:pic>
        <p:nvPicPr>
          <p:cNvPr id="5" name="Picture 4"/>
          <p:cNvPicPr>
            <a:picLocks noChangeAspect="1"/>
          </p:cNvPicPr>
          <p:nvPr/>
        </p:nvPicPr>
        <p:blipFill>
          <a:blip r:embed="rId3"/>
          <a:stretch>
            <a:fillRect/>
          </a:stretch>
        </p:blipFill>
        <p:spPr>
          <a:xfrm>
            <a:off x="962120" y="4540826"/>
            <a:ext cx="7969846" cy="1159250"/>
          </a:xfrm>
          <a:prstGeom prst="rect">
            <a:avLst/>
          </a:prstGeom>
        </p:spPr>
      </p:pic>
    </p:spTree>
    <p:extLst>
      <p:ext uri="{BB962C8B-B14F-4D97-AF65-F5344CB8AC3E}">
        <p14:creationId xmlns:p14="http://schemas.microsoft.com/office/powerpoint/2010/main" val="22830843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7571"/>
          </a:xfrm>
        </p:spPr>
        <p:txBody>
          <a:bodyPr>
            <a:normAutofit/>
          </a:bodyPr>
          <a:lstStyle/>
          <a:p>
            <a:r>
              <a:rPr lang="en-US" sz="2800" b="1" dirty="0" smtClean="0"/>
              <a:t>b) When the ammeter is introduced in to the </a:t>
            </a:r>
            <a:r>
              <a:rPr lang="en-US" sz="2800" b="1" dirty="0" err="1" smtClean="0"/>
              <a:t>ckt</a:t>
            </a:r>
            <a:r>
              <a:rPr lang="en-US" sz="2800" b="1" dirty="0" smtClean="0"/>
              <a:t>, the current is modified.</a:t>
            </a:r>
            <a:endParaRPr lang="en-US" sz="2800" b="1" dirty="0"/>
          </a:p>
        </p:txBody>
      </p:sp>
      <p:pic>
        <p:nvPicPr>
          <p:cNvPr id="4" name="Content Placeholder 3"/>
          <p:cNvPicPr>
            <a:picLocks noGrp="1" noChangeAspect="1"/>
          </p:cNvPicPr>
          <p:nvPr>
            <p:ph idx="1"/>
          </p:nvPr>
        </p:nvPicPr>
        <p:blipFill>
          <a:blip r:embed="rId2"/>
          <a:stretch>
            <a:fillRect/>
          </a:stretch>
        </p:blipFill>
        <p:spPr>
          <a:xfrm>
            <a:off x="1403424" y="1818666"/>
            <a:ext cx="8774246" cy="4080002"/>
          </a:xfrm>
          <a:prstGeom prst="rect">
            <a:avLst/>
          </a:prstGeom>
        </p:spPr>
      </p:pic>
    </p:spTree>
    <p:extLst>
      <p:ext uri="{BB962C8B-B14F-4D97-AF65-F5344CB8AC3E}">
        <p14:creationId xmlns:p14="http://schemas.microsoft.com/office/powerpoint/2010/main" val="3357189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dirty="0" smtClean="0"/>
              <a:t>8. </a:t>
            </a:r>
            <a:r>
              <a:rPr lang="en-US" sz="2800" b="1" dirty="0"/>
              <a:t>A voltmeter reading 70 V on its 100 V range and an ammeter</a:t>
            </a:r>
            <a:br>
              <a:rPr lang="en-US" sz="2800" b="1" dirty="0"/>
            </a:br>
            <a:r>
              <a:rPr lang="en-US" sz="2800" b="1" dirty="0"/>
              <a:t>reading 80 mA on its 150 mA range are used to determine the power dissipated</a:t>
            </a:r>
            <a:br>
              <a:rPr lang="en-US" sz="2800" b="1" dirty="0"/>
            </a:br>
            <a:r>
              <a:rPr lang="en-US" sz="2800" b="1" dirty="0"/>
              <a:t>in a resistor. Both these instruments are guaranteed to be accurate within</a:t>
            </a:r>
            <a:br>
              <a:rPr lang="en-US" sz="2800" b="1" dirty="0"/>
            </a:br>
            <a:r>
              <a:rPr lang="en-US" sz="2800" b="1" dirty="0"/>
              <a:t>±1.5% at full scale </a:t>
            </a:r>
            <a:r>
              <a:rPr lang="en-US" sz="2800" b="1" dirty="0" err="1"/>
              <a:t>defl</a:t>
            </a:r>
            <a:r>
              <a:rPr lang="en-US" sz="2800" b="1" dirty="0"/>
              <a:t> </a:t>
            </a:r>
            <a:r>
              <a:rPr lang="en-US" sz="2800" b="1" dirty="0" err="1"/>
              <a:t>ection</a:t>
            </a:r>
            <a:r>
              <a:rPr lang="en-US" sz="2800" b="1" dirty="0"/>
              <a:t>. Determine the limiting error of the power.</a:t>
            </a:r>
          </a:p>
        </p:txBody>
      </p:sp>
      <p:pic>
        <p:nvPicPr>
          <p:cNvPr id="4" name="Content Placeholder 3"/>
          <p:cNvPicPr>
            <a:picLocks noGrp="1" noChangeAspect="1"/>
          </p:cNvPicPr>
          <p:nvPr>
            <p:ph idx="1"/>
          </p:nvPr>
        </p:nvPicPr>
        <p:blipFill>
          <a:blip r:embed="rId2"/>
          <a:stretch>
            <a:fillRect/>
          </a:stretch>
        </p:blipFill>
        <p:spPr>
          <a:xfrm>
            <a:off x="942434" y="1878634"/>
            <a:ext cx="7711236" cy="4351338"/>
          </a:xfrm>
          <a:prstGeom prst="rect">
            <a:avLst/>
          </a:prstGeom>
        </p:spPr>
      </p:pic>
    </p:spTree>
    <p:extLst>
      <p:ext uri="{BB962C8B-B14F-4D97-AF65-F5344CB8AC3E}">
        <p14:creationId xmlns:p14="http://schemas.microsoft.com/office/powerpoint/2010/main" val="36679280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10515600" cy="1046921"/>
          </a:xfrm>
        </p:spPr>
        <p:txBody>
          <a:bodyPr>
            <a:normAutofit/>
          </a:bodyPr>
          <a:lstStyle/>
          <a:p>
            <a:r>
              <a:rPr lang="en-US" sz="2800" b="1" dirty="0" smtClean="0"/>
              <a:t>9. It is desired to measure voltage across 50</a:t>
            </a:r>
            <a:r>
              <a:rPr lang="el-GR" sz="2800" b="1" dirty="0" smtClean="0"/>
              <a:t>Ω</a:t>
            </a:r>
            <a:r>
              <a:rPr lang="en-US" sz="2800" b="1" dirty="0" smtClean="0"/>
              <a:t> resistor in </a:t>
            </a:r>
            <a:r>
              <a:rPr lang="en-US" sz="2800" b="1" dirty="0" err="1" smtClean="0"/>
              <a:t>theb</a:t>
            </a:r>
            <a:r>
              <a:rPr lang="en-US" sz="2800" b="1" dirty="0" smtClean="0"/>
              <a:t> given circuit. Two voltmeters are available for this purpose.</a:t>
            </a:r>
            <a:endParaRPr lang="en-US" sz="2800" b="1" dirty="0"/>
          </a:p>
        </p:txBody>
      </p:sp>
      <p:pic>
        <p:nvPicPr>
          <p:cNvPr id="6" name="Content Placeholder 5"/>
          <p:cNvPicPr>
            <a:picLocks noGrp="1" noChangeAspect="1"/>
          </p:cNvPicPr>
          <p:nvPr>
            <p:ph idx="1"/>
          </p:nvPr>
        </p:nvPicPr>
        <p:blipFill>
          <a:blip r:embed="rId2"/>
          <a:stretch>
            <a:fillRect/>
          </a:stretch>
        </p:blipFill>
        <p:spPr>
          <a:xfrm>
            <a:off x="838200" y="1563002"/>
            <a:ext cx="6961766" cy="1152488"/>
          </a:xfrm>
          <a:prstGeom prst="rect">
            <a:avLst/>
          </a:prstGeom>
        </p:spPr>
      </p:pic>
      <p:pic>
        <p:nvPicPr>
          <p:cNvPr id="7" name="Picture 6"/>
          <p:cNvPicPr>
            <a:picLocks noChangeAspect="1"/>
          </p:cNvPicPr>
          <p:nvPr/>
        </p:nvPicPr>
        <p:blipFill>
          <a:blip r:embed="rId3"/>
          <a:stretch>
            <a:fillRect/>
          </a:stretch>
        </p:blipFill>
        <p:spPr>
          <a:xfrm>
            <a:off x="7924657" y="1351721"/>
            <a:ext cx="3553834" cy="2009216"/>
          </a:xfrm>
          <a:prstGeom prst="rect">
            <a:avLst/>
          </a:prstGeom>
        </p:spPr>
      </p:pic>
      <p:pic>
        <p:nvPicPr>
          <p:cNvPr id="8" name="Picture 7"/>
          <p:cNvPicPr>
            <a:picLocks noChangeAspect="1"/>
          </p:cNvPicPr>
          <p:nvPr/>
        </p:nvPicPr>
        <p:blipFill>
          <a:blip r:embed="rId4"/>
          <a:stretch>
            <a:fillRect/>
          </a:stretch>
        </p:blipFill>
        <p:spPr>
          <a:xfrm>
            <a:off x="686305" y="3854777"/>
            <a:ext cx="8540823" cy="2011157"/>
          </a:xfrm>
          <a:prstGeom prst="rect">
            <a:avLst/>
          </a:prstGeom>
        </p:spPr>
      </p:pic>
    </p:spTree>
    <p:extLst>
      <p:ext uri="{BB962C8B-B14F-4D97-AF65-F5344CB8AC3E}">
        <p14:creationId xmlns:p14="http://schemas.microsoft.com/office/powerpoint/2010/main" val="12795884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16753"/>
          </a:xfrm>
        </p:spPr>
        <p:txBody>
          <a:bodyPr>
            <a:noAutofit/>
          </a:bodyPr>
          <a:lstStyle/>
          <a:p>
            <a:r>
              <a:rPr lang="en-US" sz="2800" b="1" dirty="0" smtClean="0"/>
              <a:t>Solution:</a:t>
            </a:r>
            <a:endParaRPr lang="en-US" sz="2800" b="1" dirty="0"/>
          </a:p>
        </p:txBody>
      </p:sp>
      <p:pic>
        <p:nvPicPr>
          <p:cNvPr id="4" name="Content Placeholder 3"/>
          <p:cNvPicPr>
            <a:picLocks noGrp="1" noChangeAspect="1"/>
          </p:cNvPicPr>
          <p:nvPr>
            <p:ph idx="1"/>
          </p:nvPr>
        </p:nvPicPr>
        <p:blipFill>
          <a:blip r:embed="rId2"/>
          <a:stretch>
            <a:fillRect/>
          </a:stretch>
        </p:blipFill>
        <p:spPr>
          <a:xfrm>
            <a:off x="970722" y="1140101"/>
            <a:ext cx="7990114" cy="5273675"/>
          </a:xfrm>
          <a:prstGeom prst="rect">
            <a:avLst/>
          </a:prstGeom>
        </p:spPr>
      </p:pic>
    </p:spTree>
    <p:extLst>
      <p:ext uri="{BB962C8B-B14F-4D97-AF65-F5344CB8AC3E}">
        <p14:creationId xmlns:p14="http://schemas.microsoft.com/office/powerpoint/2010/main" val="780446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56510"/>
          </a:xfrm>
        </p:spPr>
        <p:txBody>
          <a:bodyPr>
            <a:normAutofit fontScale="90000"/>
          </a:bodyPr>
          <a:lstStyle/>
          <a:p>
            <a:r>
              <a:rPr lang="en-US" dirty="0" smtClean="0"/>
              <a:t>Continue…</a:t>
            </a:r>
            <a:endParaRPr lang="en-US" dirty="0"/>
          </a:p>
        </p:txBody>
      </p:sp>
      <p:pic>
        <p:nvPicPr>
          <p:cNvPr id="4" name="Content Placeholder 3"/>
          <p:cNvPicPr>
            <a:picLocks noGrp="1" noChangeAspect="1"/>
          </p:cNvPicPr>
          <p:nvPr>
            <p:ph idx="1"/>
          </p:nvPr>
        </p:nvPicPr>
        <p:blipFill>
          <a:blip r:embed="rId2"/>
          <a:stretch>
            <a:fillRect/>
          </a:stretch>
        </p:blipFill>
        <p:spPr>
          <a:xfrm>
            <a:off x="1017144" y="1418328"/>
            <a:ext cx="8593955" cy="4851400"/>
          </a:xfrm>
          <a:prstGeom prst="rect">
            <a:avLst/>
          </a:prstGeom>
        </p:spPr>
      </p:pic>
    </p:spTree>
    <p:extLst>
      <p:ext uri="{BB962C8B-B14F-4D97-AF65-F5344CB8AC3E}">
        <p14:creationId xmlns:p14="http://schemas.microsoft.com/office/powerpoint/2010/main" val="33742975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6266"/>
          </a:xfrm>
        </p:spPr>
        <p:txBody>
          <a:bodyPr>
            <a:normAutofit fontScale="90000"/>
          </a:bodyPr>
          <a:lstStyle/>
          <a:p>
            <a:r>
              <a:rPr lang="en-US" dirty="0" smtClean="0"/>
              <a:t>Continue…</a:t>
            </a:r>
            <a:endParaRPr lang="en-US" dirty="0"/>
          </a:p>
        </p:txBody>
      </p:sp>
      <p:pic>
        <p:nvPicPr>
          <p:cNvPr id="4" name="Content Placeholder 3"/>
          <p:cNvPicPr>
            <a:picLocks noGrp="1" noChangeAspect="1"/>
          </p:cNvPicPr>
          <p:nvPr>
            <p:ph idx="1"/>
          </p:nvPr>
        </p:nvPicPr>
        <p:blipFill>
          <a:blip r:embed="rId2"/>
          <a:stretch>
            <a:fillRect/>
          </a:stretch>
        </p:blipFill>
        <p:spPr>
          <a:xfrm>
            <a:off x="838200" y="1170177"/>
            <a:ext cx="5915903" cy="3628560"/>
          </a:xfrm>
          <a:prstGeom prst="rect">
            <a:avLst/>
          </a:prstGeom>
        </p:spPr>
      </p:pic>
      <p:pic>
        <p:nvPicPr>
          <p:cNvPr id="5" name="Picture 4"/>
          <p:cNvPicPr>
            <a:picLocks noChangeAspect="1"/>
          </p:cNvPicPr>
          <p:nvPr/>
        </p:nvPicPr>
        <p:blipFill>
          <a:blip r:embed="rId3"/>
          <a:stretch>
            <a:fillRect/>
          </a:stretch>
        </p:blipFill>
        <p:spPr>
          <a:xfrm>
            <a:off x="960031" y="3908200"/>
            <a:ext cx="7746647" cy="2202620"/>
          </a:xfrm>
          <a:prstGeom prst="rect">
            <a:avLst/>
          </a:prstGeom>
        </p:spPr>
      </p:pic>
    </p:spTree>
    <p:extLst>
      <p:ext uri="{BB962C8B-B14F-4D97-AF65-F5344CB8AC3E}">
        <p14:creationId xmlns:p14="http://schemas.microsoft.com/office/powerpoint/2010/main" val="481749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1.</a:t>
            </a:r>
            <a:r>
              <a:rPr lang="en-US" sz="2400" b="1" dirty="0" smtClean="0"/>
              <a:t> A </a:t>
            </a:r>
            <a:r>
              <a:rPr lang="en-US" sz="2400" b="1" dirty="0" err="1" smtClean="0"/>
              <a:t>wheatstone</a:t>
            </a:r>
            <a:r>
              <a:rPr lang="en-US" sz="2400" b="1" dirty="0" smtClean="0"/>
              <a:t> bridge requires a change of 7</a:t>
            </a:r>
            <a:r>
              <a:rPr lang="el-GR" sz="2400" b="1" dirty="0" smtClean="0"/>
              <a:t>Ω</a:t>
            </a:r>
            <a:r>
              <a:rPr lang="en-US" sz="2400" b="1" dirty="0" smtClean="0"/>
              <a:t> in the unknown arm to produce a change of 3mm deflection of galvanometer. Determine the sensitivity and deflection factor(scale factor). </a:t>
            </a:r>
            <a:endParaRPr lang="en-US" sz="2800" b="1" dirty="0"/>
          </a:p>
        </p:txBody>
      </p:sp>
      <p:sp>
        <p:nvSpPr>
          <p:cNvPr id="3" name="Content Placeholder 2"/>
          <p:cNvSpPr>
            <a:spLocks noGrp="1"/>
          </p:cNvSpPr>
          <p:nvPr>
            <p:ph idx="1"/>
          </p:nvPr>
        </p:nvSpPr>
        <p:spPr>
          <a:xfrm>
            <a:off x="838200" y="1825625"/>
            <a:ext cx="10515600" cy="4351338"/>
          </a:xfrm>
        </p:spPr>
        <p:txBody>
          <a:bodyPr/>
          <a:lstStyle/>
          <a:p>
            <a:pPr marL="0" indent="0">
              <a:buNone/>
            </a:pPr>
            <a:r>
              <a:rPr lang="en-US" i="1" dirty="0" err="1" smtClean="0"/>
              <a:t>Sulution</a:t>
            </a:r>
            <a:r>
              <a:rPr lang="en-US" i="1" dirty="0" smtClean="0"/>
              <a:t>:</a:t>
            </a:r>
            <a:endParaRPr lang="en-US" i="1" dirty="0"/>
          </a:p>
        </p:txBody>
      </p:sp>
      <p:pic>
        <p:nvPicPr>
          <p:cNvPr id="4" name="Picture 3"/>
          <p:cNvPicPr>
            <a:picLocks noChangeAspect="1"/>
          </p:cNvPicPr>
          <p:nvPr/>
        </p:nvPicPr>
        <p:blipFill>
          <a:blip r:embed="rId2"/>
          <a:stretch>
            <a:fillRect/>
          </a:stretch>
        </p:blipFill>
        <p:spPr>
          <a:xfrm>
            <a:off x="2265108" y="2050878"/>
            <a:ext cx="7661783" cy="4383053"/>
          </a:xfrm>
          <a:prstGeom prst="rect">
            <a:avLst/>
          </a:prstGeom>
        </p:spPr>
      </p:pic>
    </p:spTree>
    <p:extLst>
      <p:ext uri="{BB962C8B-B14F-4D97-AF65-F5344CB8AC3E}">
        <p14:creationId xmlns:p14="http://schemas.microsoft.com/office/powerpoint/2010/main" val="2842322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2. A dead zone in a certain pyrometer is 0.125% of span. The calibration is 400⁰C to 1000⁰C. What temperature change might occur before it is detected?</a:t>
            </a:r>
            <a:endParaRPr lang="en-US" sz="2800" b="1" dirty="0"/>
          </a:p>
        </p:txBody>
      </p:sp>
      <p:sp>
        <p:nvSpPr>
          <p:cNvPr id="3" name="Content Placeholder 2"/>
          <p:cNvSpPr>
            <a:spLocks noGrp="1"/>
          </p:cNvSpPr>
          <p:nvPr>
            <p:ph idx="1"/>
          </p:nvPr>
        </p:nvSpPr>
        <p:spPr/>
        <p:txBody>
          <a:bodyPr/>
          <a:lstStyle/>
          <a:p>
            <a:pPr marL="0" indent="0">
              <a:buNone/>
            </a:pPr>
            <a:r>
              <a:rPr lang="en-US" i="1" dirty="0" smtClean="0"/>
              <a:t>Solution:</a:t>
            </a:r>
            <a:endParaRPr lang="en-US" i="1" dirty="0"/>
          </a:p>
        </p:txBody>
      </p:sp>
      <p:pic>
        <p:nvPicPr>
          <p:cNvPr id="4" name="Picture 3"/>
          <p:cNvPicPr>
            <a:picLocks noChangeAspect="1"/>
          </p:cNvPicPr>
          <p:nvPr/>
        </p:nvPicPr>
        <p:blipFill>
          <a:blip r:embed="rId2"/>
          <a:stretch>
            <a:fillRect/>
          </a:stretch>
        </p:blipFill>
        <p:spPr>
          <a:xfrm>
            <a:off x="2249586" y="2352193"/>
            <a:ext cx="4999354" cy="637599"/>
          </a:xfrm>
          <a:prstGeom prst="rect">
            <a:avLst/>
          </a:prstGeom>
        </p:spPr>
      </p:pic>
      <p:pic>
        <p:nvPicPr>
          <p:cNvPr id="5" name="Picture 4"/>
          <p:cNvPicPr>
            <a:picLocks noChangeAspect="1"/>
          </p:cNvPicPr>
          <p:nvPr/>
        </p:nvPicPr>
        <p:blipFill>
          <a:blip r:embed="rId3"/>
          <a:stretch>
            <a:fillRect/>
          </a:stretch>
        </p:blipFill>
        <p:spPr>
          <a:xfrm>
            <a:off x="1081993" y="3516360"/>
            <a:ext cx="9586007" cy="1945509"/>
          </a:xfrm>
          <a:prstGeom prst="rect">
            <a:avLst/>
          </a:prstGeom>
        </p:spPr>
      </p:pic>
    </p:spTree>
    <p:extLst>
      <p:ext uri="{BB962C8B-B14F-4D97-AF65-F5344CB8AC3E}">
        <p14:creationId xmlns:p14="http://schemas.microsoft.com/office/powerpoint/2010/main" val="19416405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3. A voltmeter can read out range from 0 to 200 counts. Determine the resolution of the instrument in volt when full scale reading is 1.21V.</a:t>
            </a:r>
            <a:endParaRPr lang="en-US" sz="2800" b="1" dirty="0"/>
          </a:p>
        </p:txBody>
      </p:sp>
      <p:sp>
        <p:nvSpPr>
          <p:cNvPr id="3" name="Content Placeholder 2"/>
          <p:cNvSpPr>
            <a:spLocks noGrp="1"/>
          </p:cNvSpPr>
          <p:nvPr>
            <p:ph idx="1"/>
          </p:nvPr>
        </p:nvSpPr>
        <p:spPr/>
        <p:txBody>
          <a:bodyPr/>
          <a:lstStyle/>
          <a:p>
            <a:pPr marL="0" indent="0">
              <a:buNone/>
            </a:pPr>
            <a:r>
              <a:rPr lang="en-US" i="1" dirty="0" smtClean="0"/>
              <a:t>Solution:</a:t>
            </a:r>
          </a:p>
          <a:p>
            <a:pPr marL="0" indent="0">
              <a:buNone/>
            </a:pPr>
            <a:endParaRPr lang="en-US" i="1" dirty="0"/>
          </a:p>
          <a:p>
            <a:pPr marL="0" indent="0">
              <a:buNone/>
            </a:pPr>
            <a:r>
              <a:rPr lang="en-US" dirty="0" smtClean="0"/>
              <a:t>	Total division= 200 </a:t>
            </a:r>
            <a:r>
              <a:rPr lang="en-US" dirty="0" err="1" smtClean="0"/>
              <a:t>divs.</a:t>
            </a:r>
            <a:endParaRPr lang="en-US" dirty="0" smtClean="0"/>
          </a:p>
          <a:p>
            <a:pPr marL="0" indent="0">
              <a:buNone/>
            </a:pPr>
            <a:r>
              <a:rPr lang="en-US" dirty="0"/>
              <a:t>	</a:t>
            </a:r>
            <a:r>
              <a:rPr lang="en-US" dirty="0" smtClean="0"/>
              <a:t>FSR = 1.21V</a:t>
            </a:r>
          </a:p>
          <a:p>
            <a:pPr marL="0" indent="0">
              <a:buNone/>
            </a:pPr>
            <a:r>
              <a:rPr lang="en-US" dirty="0" smtClean="0"/>
              <a:t>Now,</a:t>
            </a:r>
          </a:p>
          <a:p>
            <a:pPr marL="0" indent="0">
              <a:buNone/>
            </a:pPr>
            <a:r>
              <a:rPr lang="en-US" dirty="0"/>
              <a:t>	2</a:t>
            </a:r>
            <a:r>
              <a:rPr lang="en-US" dirty="0" smtClean="0"/>
              <a:t>00 </a:t>
            </a:r>
            <a:r>
              <a:rPr lang="en-US" dirty="0" err="1" smtClean="0"/>
              <a:t>divs</a:t>
            </a:r>
            <a:r>
              <a:rPr lang="en-US" dirty="0" smtClean="0"/>
              <a:t> = 1.21 V</a:t>
            </a:r>
          </a:p>
          <a:p>
            <a:pPr marL="0" indent="0">
              <a:buNone/>
            </a:pPr>
            <a:r>
              <a:rPr lang="en-US" dirty="0"/>
              <a:t>	</a:t>
            </a:r>
            <a:r>
              <a:rPr lang="en-US" dirty="0" smtClean="0"/>
              <a:t>1 div       = 1.21/200 = 0.00605V</a:t>
            </a:r>
          </a:p>
          <a:p>
            <a:pPr marL="0" indent="0">
              <a:buNone/>
            </a:pPr>
            <a:r>
              <a:rPr lang="en-US" dirty="0" smtClean="0"/>
              <a:t>Therefore, the resolution of the instrument = 0.00605V.</a:t>
            </a:r>
            <a:endParaRPr lang="en-US" dirty="0"/>
          </a:p>
        </p:txBody>
      </p:sp>
    </p:spTree>
    <p:extLst>
      <p:ext uri="{BB962C8B-B14F-4D97-AF65-F5344CB8AC3E}">
        <p14:creationId xmlns:p14="http://schemas.microsoft.com/office/powerpoint/2010/main" val="2785720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smtClean="0"/>
              <a:t>4. A moving coil voltmeter has a uniform scale with 100 divisions, the full scale reading is 200V and 1/10 of a scale division can be estimated with fair degree of certainty. Determine the resolution of the instrument in volt.</a:t>
            </a:r>
            <a:endParaRPr lang="en-US" sz="3200" b="1" dirty="0"/>
          </a:p>
        </p:txBody>
      </p:sp>
      <p:pic>
        <p:nvPicPr>
          <p:cNvPr id="4" name="Content Placeholder 3"/>
          <p:cNvPicPr>
            <a:picLocks noGrp="1" noChangeAspect="1"/>
          </p:cNvPicPr>
          <p:nvPr>
            <p:ph idx="1"/>
          </p:nvPr>
        </p:nvPicPr>
        <p:blipFill>
          <a:blip r:embed="rId2"/>
          <a:stretch>
            <a:fillRect/>
          </a:stretch>
        </p:blipFill>
        <p:spPr>
          <a:xfrm>
            <a:off x="1023731" y="2742419"/>
            <a:ext cx="9525000" cy="2370668"/>
          </a:xfrm>
          <a:prstGeom prst="rect">
            <a:avLst/>
          </a:prstGeom>
        </p:spPr>
      </p:pic>
    </p:spTree>
    <p:extLst>
      <p:ext uri="{BB962C8B-B14F-4D97-AF65-F5344CB8AC3E}">
        <p14:creationId xmlns:p14="http://schemas.microsoft.com/office/powerpoint/2010/main" val="2705623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dirty="0" smtClean="0"/>
              <a:t>5. A voltmeter whose accuracy is 2% of the full scale reading is used on its 0 – 50V scale. The voltage measured by the meter is 15V and 42V. Calculate the possible percentage error of both readings. Comment upon your answer.</a:t>
            </a:r>
            <a:endParaRPr lang="en-US" sz="2800" b="1" dirty="0"/>
          </a:p>
        </p:txBody>
      </p:sp>
      <p:sp>
        <p:nvSpPr>
          <p:cNvPr id="3" name="Content Placeholder 2"/>
          <p:cNvSpPr>
            <a:spLocks noGrp="1"/>
          </p:cNvSpPr>
          <p:nvPr>
            <p:ph idx="1"/>
          </p:nvPr>
        </p:nvSpPr>
        <p:spPr/>
        <p:txBody>
          <a:bodyPr/>
          <a:lstStyle/>
          <a:p>
            <a:pPr marL="0" indent="0">
              <a:buNone/>
            </a:pPr>
            <a:r>
              <a:rPr lang="en-US" i="1" dirty="0" smtClean="0"/>
              <a:t>Solution:</a:t>
            </a:r>
          </a:p>
          <a:p>
            <a:pPr marL="0" indent="0">
              <a:buNone/>
            </a:pPr>
            <a:r>
              <a:rPr lang="en-US" i="1" dirty="0"/>
              <a:t>	</a:t>
            </a:r>
            <a:r>
              <a:rPr lang="en-US" dirty="0" smtClean="0"/>
              <a:t>Error = 2% of FSR = 0.02 × 50 = 1V</a:t>
            </a:r>
          </a:p>
          <a:p>
            <a:pPr marL="0" indent="0">
              <a:buNone/>
            </a:pPr>
            <a:r>
              <a:rPr lang="en-US" i="1" dirty="0" smtClean="0"/>
              <a:t>For 15V reading,</a:t>
            </a:r>
            <a:endParaRPr lang="en-US" dirty="0" smtClean="0"/>
          </a:p>
          <a:p>
            <a:pPr marL="0" indent="0">
              <a:buNone/>
            </a:pPr>
            <a:r>
              <a:rPr lang="en-US" i="1" dirty="0"/>
              <a:t>	</a:t>
            </a:r>
            <a:r>
              <a:rPr lang="en-US" dirty="0" smtClean="0"/>
              <a:t>percent error = 1/15 </a:t>
            </a:r>
            <a:r>
              <a:rPr lang="en-US" dirty="0" smtClean="0"/>
              <a:t>× 100 = 6.67%</a:t>
            </a:r>
          </a:p>
          <a:p>
            <a:pPr marL="0" indent="0">
              <a:buNone/>
            </a:pPr>
            <a:r>
              <a:rPr lang="en-US" i="1" dirty="0" smtClean="0"/>
              <a:t>For 42V reading,</a:t>
            </a:r>
          </a:p>
          <a:p>
            <a:pPr marL="0" indent="0">
              <a:buNone/>
            </a:pPr>
            <a:r>
              <a:rPr lang="en-US" dirty="0"/>
              <a:t>	</a:t>
            </a:r>
            <a:r>
              <a:rPr lang="en-US" dirty="0" smtClean="0"/>
              <a:t>percent error = 1/42 </a:t>
            </a:r>
            <a:r>
              <a:rPr lang="en-US" dirty="0" smtClean="0"/>
              <a:t>× 100 = 2.38%</a:t>
            </a:r>
          </a:p>
          <a:p>
            <a:pPr marL="0" indent="0">
              <a:buNone/>
            </a:pPr>
            <a:r>
              <a:rPr lang="en-US" dirty="0"/>
              <a:t>	</a:t>
            </a:r>
            <a:r>
              <a:rPr lang="en-US" dirty="0" smtClean="0"/>
              <a:t>(Give comment)</a:t>
            </a:r>
            <a:endParaRPr lang="en-US" dirty="0"/>
          </a:p>
        </p:txBody>
      </p:sp>
    </p:spTree>
    <p:extLst>
      <p:ext uri="{BB962C8B-B14F-4D97-AF65-F5344CB8AC3E}">
        <p14:creationId xmlns:p14="http://schemas.microsoft.com/office/powerpoint/2010/main" val="2062526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dirty="0" smtClean="0"/>
              <a:t>6.</a:t>
            </a:r>
            <a:r>
              <a:rPr lang="en-US" sz="2800" b="1" dirty="0"/>
              <a:t> A voltmeter having a sensitivity of 1 </a:t>
            </a:r>
            <a:r>
              <a:rPr lang="en-US" sz="2800" b="1" dirty="0" smtClean="0"/>
              <a:t>k</a:t>
            </a:r>
            <a:r>
              <a:rPr lang="el-GR" sz="2800" b="1" dirty="0" smtClean="0"/>
              <a:t>Ω</a:t>
            </a:r>
            <a:r>
              <a:rPr lang="en-US" sz="2800" b="1" dirty="0" smtClean="0"/>
              <a:t>/V </a:t>
            </a:r>
            <a:r>
              <a:rPr lang="en-US" sz="2800" b="1" dirty="0"/>
              <a:t>is connected</a:t>
            </a:r>
            <a:br>
              <a:rPr lang="en-US" sz="2800" b="1" dirty="0"/>
            </a:br>
            <a:r>
              <a:rPr lang="en-US" sz="2800" b="1" dirty="0"/>
              <a:t>across an unknown resistance in series with a </a:t>
            </a:r>
            <a:r>
              <a:rPr lang="en-US" sz="2800" b="1" dirty="0" err="1"/>
              <a:t>milliammeter</a:t>
            </a:r>
            <a:r>
              <a:rPr lang="en-US" sz="2800" b="1" dirty="0"/>
              <a:t> reading 80 V on</a:t>
            </a:r>
            <a:br>
              <a:rPr lang="en-US" sz="2800" b="1" dirty="0"/>
            </a:br>
            <a:r>
              <a:rPr lang="en-US" sz="2800" b="1" dirty="0"/>
              <a:t>150 V scale. When the </a:t>
            </a:r>
            <a:r>
              <a:rPr lang="en-US" sz="2800" b="1" dirty="0" err="1"/>
              <a:t>milliammeter</a:t>
            </a:r>
            <a:r>
              <a:rPr lang="en-US" sz="2800" b="1" dirty="0"/>
              <a:t> reads 10 mA, calculate the (</a:t>
            </a:r>
            <a:r>
              <a:rPr lang="en-US" sz="2800" b="1" dirty="0" err="1"/>
              <a:t>i</a:t>
            </a:r>
            <a:r>
              <a:rPr lang="en-US" sz="2800" b="1" dirty="0"/>
              <a:t>) Apparent</a:t>
            </a:r>
            <a:br>
              <a:rPr lang="en-US" sz="2800" b="1" dirty="0"/>
            </a:br>
            <a:r>
              <a:rPr lang="en-US" sz="2800" b="1" dirty="0"/>
              <a:t>resistance of the unknown resistance, (ii) Actual resistance of the unknown</a:t>
            </a:r>
            <a:br>
              <a:rPr lang="en-US" sz="2800" b="1" dirty="0"/>
            </a:br>
            <a:r>
              <a:rPr lang="en-US" sz="2800" b="1" dirty="0"/>
              <a:t>resistance, and (iii) Error due to the loading effect of the voltmeter.</a:t>
            </a:r>
          </a:p>
        </p:txBody>
      </p:sp>
      <p:pic>
        <p:nvPicPr>
          <p:cNvPr id="4" name="Content Placeholder 3"/>
          <p:cNvPicPr>
            <a:picLocks noGrp="1" noChangeAspect="1"/>
          </p:cNvPicPr>
          <p:nvPr>
            <p:ph idx="1"/>
          </p:nvPr>
        </p:nvPicPr>
        <p:blipFill>
          <a:blip r:embed="rId2"/>
          <a:stretch>
            <a:fillRect/>
          </a:stretch>
        </p:blipFill>
        <p:spPr>
          <a:xfrm>
            <a:off x="838200" y="2106613"/>
            <a:ext cx="9606388" cy="4070350"/>
          </a:xfrm>
          <a:prstGeom prst="rect">
            <a:avLst/>
          </a:prstGeom>
        </p:spPr>
      </p:pic>
    </p:spTree>
    <p:extLst>
      <p:ext uri="{BB962C8B-B14F-4D97-AF65-F5344CB8AC3E}">
        <p14:creationId xmlns:p14="http://schemas.microsoft.com/office/powerpoint/2010/main" val="3991028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pic>
        <p:nvPicPr>
          <p:cNvPr id="4" name="Content Placeholder 3"/>
          <p:cNvPicPr>
            <a:picLocks noGrp="1" noChangeAspect="1"/>
          </p:cNvPicPr>
          <p:nvPr>
            <p:ph idx="1"/>
          </p:nvPr>
        </p:nvPicPr>
        <p:blipFill>
          <a:blip r:embed="rId2"/>
          <a:stretch>
            <a:fillRect/>
          </a:stretch>
        </p:blipFill>
        <p:spPr>
          <a:xfrm>
            <a:off x="838200" y="3294688"/>
            <a:ext cx="10515600" cy="1413212"/>
          </a:xfrm>
          <a:prstGeom prst="rect">
            <a:avLst/>
          </a:prstGeom>
        </p:spPr>
      </p:pic>
    </p:spTree>
    <p:extLst>
      <p:ext uri="{BB962C8B-B14F-4D97-AF65-F5344CB8AC3E}">
        <p14:creationId xmlns:p14="http://schemas.microsoft.com/office/powerpoint/2010/main" val="474859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7. It is desired to measure the value of current in the 500</a:t>
            </a:r>
            <a:r>
              <a:rPr lang="el-GR" sz="2800" b="1" dirty="0" smtClean="0"/>
              <a:t>Ω</a:t>
            </a:r>
            <a:r>
              <a:rPr lang="en-US" sz="2800" b="1" dirty="0" smtClean="0"/>
              <a:t> resistor as shown in the figure by connecting a 100</a:t>
            </a:r>
            <a:r>
              <a:rPr lang="el-GR" sz="2800" b="1" dirty="0" smtClean="0"/>
              <a:t>Ω</a:t>
            </a:r>
            <a:r>
              <a:rPr lang="en-US" sz="2800" b="1" dirty="0" smtClean="0"/>
              <a:t> ammeter. Find: </a:t>
            </a:r>
            <a:endParaRPr lang="en-US" sz="2800" b="1" dirty="0"/>
          </a:p>
        </p:txBody>
      </p:sp>
      <p:sp>
        <p:nvSpPr>
          <p:cNvPr id="3" name="Content Placeholder 2"/>
          <p:cNvSpPr>
            <a:spLocks noGrp="1"/>
          </p:cNvSpPr>
          <p:nvPr>
            <p:ph idx="1"/>
          </p:nvPr>
        </p:nvSpPr>
        <p:spPr/>
        <p:txBody>
          <a:bodyPr/>
          <a:lstStyle/>
          <a:p>
            <a:pPr marL="571500" indent="-571500">
              <a:buAutoNum type="romanLcParenR"/>
            </a:pPr>
            <a:r>
              <a:rPr lang="en-US" dirty="0" smtClean="0"/>
              <a:t>The actual value of current</a:t>
            </a:r>
          </a:p>
          <a:p>
            <a:pPr marL="571500" indent="-571500">
              <a:buAutoNum type="romanLcParenR"/>
            </a:pPr>
            <a:r>
              <a:rPr lang="en-US" dirty="0" smtClean="0"/>
              <a:t>Measured value of current</a:t>
            </a:r>
          </a:p>
          <a:p>
            <a:pPr marL="571500" indent="-571500">
              <a:buAutoNum type="romanLcParenR"/>
            </a:pPr>
            <a:r>
              <a:rPr lang="en-US" dirty="0" smtClean="0"/>
              <a:t>Percentage error in measurement.</a:t>
            </a:r>
          </a:p>
          <a:p>
            <a:pPr marL="0" indent="0">
              <a:buNone/>
            </a:pPr>
            <a:endParaRPr lang="en-US" dirty="0"/>
          </a:p>
        </p:txBody>
      </p:sp>
      <p:pic>
        <p:nvPicPr>
          <p:cNvPr id="4" name="Picture 3"/>
          <p:cNvPicPr>
            <a:picLocks noChangeAspect="1"/>
          </p:cNvPicPr>
          <p:nvPr/>
        </p:nvPicPr>
        <p:blipFill>
          <a:blip r:embed="rId2"/>
          <a:stretch>
            <a:fillRect/>
          </a:stretch>
        </p:blipFill>
        <p:spPr>
          <a:xfrm>
            <a:off x="1192415" y="3546765"/>
            <a:ext cx="5421622" cy="2186852"/>
          </a:xfrm>
          <a:prstGeom prst="rect">
            <a:avLst/>
          </a:prstGeom>
        </p:spPr>
      </p:pic>
    </p:spTree>
    <p:extLst>
      <p:ext uri="{BB962C8B-B14F-4D97-AF65-F5344CB8AC3E}">
        <p14:creationId xmlns:p14="http://schemas.microsoft.com/office/powerpoint/2010/main" val="39343753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345</Words>
  <Application>Microsoft Office PowerPoint</Application>
  <PresentationFormat>Widescreen</PresentationFormat>
  <Paragraphs>38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Instrumentation  Tutorial 1 Topic: Measurement and Errors</vt:lpstr>
      <vt:lpstr>1. A wheatstone bridge requires a change of 7Ω in the unknown arm to produce a change of 3mm deflection of galvanometer. Determine the sensitivity and deflection factor(scale factor). </vt:lpstr>
      <vt:lpstr>2. A dead zone in a certain pyrometer is 0.125% of span. The calibration is 400⁰C to 1000⁰C. What temperature change might occur before it is detected?</vt:lpstr>
      <vt:lpstr>3. A voltmeter can read out range from 0 to 200 counts. Determine the resolution of the instrument in volt when full scale reading is 1.21V.</vt:lpstr>
      <vt:lpstr>4. A moving coil voltmeter has a uniform scale with 100 divisions, the full scale reading is 200V and 1/10 of a scale division can be estimated with fair degree of certainty. Determine the resolution of the instrument in volt.</vt:lpstr>
      <vt:lpstr>5. A voltmeter whose accuracy is 2% of the full scale reading is used on its 0 – 50V scale. The voltage measured by the meter is 15V and 42V. Calculate the possible percentage error of both readings. Comment upon your answer.</vt:lpstr>
      <vt:lpstr>6. A voltmeter having a sensitivity of 1 kΩ/V is connected across an unknown resistance in series with a milliammeter reading 80 V on 150 V scale. When the milliammeter reads 10 mA, calculate the (i) Apparent resistance of the unknown resistance, (ii) Actual resistance of the unknown resistance, and (iii) Error due to the loading effect of the voltmeter.</vt:lpstr>
      <vt:lpstr>Continue…..</vt:lpstr>
      <vt:lpstr>7. It is desired to measure the value of current in the 500Ω resistor as shown in the figure by connecting a 100Ω ammeter. Find: </vt:lpstr>
      <vt:lpstr>Solution:</vt:lpstr>
      <vt:lpstr>The Thevenin’s equivalent circuit is shown below:</vt:lpstr>
      <vt:lpstr>b) When the ammeter is introduced in to the ckt, the current is modified.</vt:lpstr>
      <vt:lpstr>8. A voltmeter reading 70 V on its 100 V range and an ammeter reading 80 mA on its 150 mA range are used to determine the power dissipated in a resistor. Both these instruments are guaranteed to be accurate within ±1.5% at full scale defl ection. Determine the limiting error of the power.</vt:lpstr>
      <vt:lpstr>9. It is desired to measure voltage across 50Ω resistor in theb given circuit. Two voltmeters are available for this purpose.</vt:lpstr>
      <vt:lpstr>Solution:</vt:lpstr>
      <vt:lpstr>Continue…</vt:lpstr>
      <vt:lpstr>Continue…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Instrumentation  Tutorial 1 Topic: Measurement and Errors</dc:title>
  <dc:creator>Windows User</dc:creator>
  <cp:lastModifiedBy>Windows User</cp:lastModifiedBy>
  <cp:revision>24</cp:revision>
  <dcterms:created xsi:type="dcterms:W3CDTF">2020-10-10T05:30:14Z</dcterms:created>
  <dcterms:modified xsi:type="dcterms:W3CDTF">2020-10-10T11:09:05Z</dcterms:modified>
</cp:coreProperties>
</file>